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4"/>
  </p:sldMasterIdLst>
  <p:notesMasterIdLst>
    <p:notesMasterId r:id="rId14"/>
  </p:notesMasterIdLst>
  <p:handoutMasterIdLst>
    <p:handoutMasterId r:id="rId15"/>
  </p:handoutMasterIdLst>
  <p:sldIdLst>
    <p:sldId id="256" r:id="rId5"/>
    <p:sldId id="259" r:id="rId6"/>
    <p:sldId id="258" r:id="rId7"/>
    <p:sldId id="260" r:id="rId8"/>
    <p:sldId id="261" r:id="rId9"/>
    <p:sldId id="262" r:id="rId10"/>
    <p:sldId id="264" r:id="rId11"/>
    <p:sldId id="263" r:id="rId12"/>
    <p:sldId id="265" r:id="rId13"/>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s Alberto Pinto Hurtado" initials="CAPH" lastIdx="1" clrIdx="0">
    <p:extLst>
      <p:ext uri="{19B8F6BF-5375-455C-9EA6-DF929625EA0E}">
        <p15:presenceInfo xmlns:p15="http://schemas.microsoft.com/office/powerpoint/2012/main" userId="S-1-5-21-1644491937-2111687655-725345543-11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115" d="100"/>
          <a:sy n="115" d="100"/>
        </p:scale>
        <p:origin x="432"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viewProps" Target="viewProps.xml" /><Relationship Id="rId3" Type="http://schemas.openxmlformats.org/officeDocument/2006/relationships/customXml" Target="../customXml/item3.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commentAuthors" Target="commentAuthors.xml" /><Relationship Id="rId20"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handoutMaster" Target="handoutMasters/handoutMaster1.xml" /><Relationship Id="rId10" Type="http://schemas.openxmlformats.org/officeDocument/2006/relationships/slide" Target="slides/slide6.xml" /><Relationship Id="rId19" Type="http://schemas.openxmlformats.org/officeDocument/2006/relationships/theme" Target="theme/theme1.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notesMaster" Target="notesMasters/notesMaster1.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67C1934-A6CF-4026-900F-69BCC412C6E2}" type="datetimeFigureOut">
              <a:rPr lang="es-CO" smtClean="0"/>
              <a:t>23/06/2021</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FD3472-B860-4640-85F3-ACA9C195546B}" type="slidenum">
              <a:rPr lang="es-CO" smtClean="0"/>
              <a:t>‹Nº›</a:t>
            </a:fld>
            <a:endParaRPr lang="es-CO"/>
          </a:p>
        </p:txBody>
      </p:sp>
    </p:spTree>
    <p:extLst>
      <p:ext uri="{BB962C8B-B14F-4D97-AF65-F5344CB8AC3E}">
        <p14:creationId xmlns:p14="http://schemas.microsoft.com/office/powerpoint/2010/main" val="230421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FACA5-E2BE-41E3-B228-83480828BC4E}" type="datetimeFigureOut">
              <a:rPr lang="es-CO" smtClean="0"/>
              <a:t>23/06/2021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7D3141-DEA9-4CD7-8279-0B744E5CB44D}" type="slidenum">
              <a:rPr lang="es-CO" smtClean="0"/>
              <a:t>‹Nº›</a:t>
            </a:fld>
            <a:endParaRPr lang="es-CO"/>
          </a:p>
        </p:txBody>
      </p:sp>
    </p:spTree>
    <p:extLst>
      <p:ext uri="{BB962C8B-B14F-4D97-AF65-F5344CB8AC3E}">
        <p14:creationId xmlns:p14="http://schemas.microsoft.com/office/powerpoint/2010/main" val="243096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6AE4A0CE-50D0-4792-9647-6FB15A96CD2D}" type="datetimeFigureOut">
              <a:rPr lang="es-CO" smtClean="0"/>
              <a:t>23/06/2021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C6BBEC9-C1B7-4EE1-A824-212E1108717C}" type="slidenum">
              <a:rPr lang="es-CO" smtClean="0"/>
              <a:t>‹Nº›</a:t>
            </a:fld>
            <a:endParaRPr lang="es-CO"/>
          </a:p>
        </p:txBody>
      </p:sp>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874"/>
            <a:ext cx="12192000" cy="6854252"/>
          </a:xfrm>
          <a:prstGeom prst="rect">
            <a:avLst/>
          </a:prstGeom>
        </p:spPr>
      </p:pic>
    </p:spTree>
    <p:extLst>
      <p:ext uri="{BB962C8B-B14F-4D97-AF65-F5344CB8AC3E}">
        <p14:creationId xmlns:p14="http://schemas.microsoft.com/office/powerpoint/2010/main" val="20683498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295664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729289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AE4A0CE-50D0-4792-9647-6FB15A96CD2D}" type="datetimeFigureOut">
              <a:rPr lang="es-CO" smtClean="0"/>
              <a:t>23/06/2021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C6BBEC9-C1B7-4EE1-A824-212E1108717C}" type="slidenum">
              <a:rPr lang="es-CO" smtClean="0"/>
              <a:t>‹Nº›</a:t>
            </a:fld>
            <a:endParaRPr lang="es-CO"/>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03"/>
            <a:ext cx="12192000" cy="6856394"/>
          </a:xfrm>
          <a:prstGeom prst="rect">
            <a:avLst/>
          </a:prstGeom>
        </p:spPr>
      </p:pic>
    </p:spTree>
    <p:extLst>
      <p:ext uri="{BB962C8B-B14F-4D97-AF65-F5344CB8AC3E}">
        <p14:creationId xmlns:p14="http://schemas.microsoft.com/office/powerpoint/2010/main" val="3913537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C764DE79-268F-4C1A-8933-263129D2AF90}" type="datetimeFigureOut">
              <a:rPr lang="en-US" smtClean="0"/>
              <a:t>6/23/2021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087243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927812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6/23/2021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712768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6/23/2021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344036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6/23/2021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951916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68641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C764DE79-268F-4C1A-8933-263129D2AF90}" type="datetimeFigureOut">
              <a:rPr lang="en-US" smtClean="0"/>
              <a:t>6/23/2021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‹Nº›</a:t>
            </a:fld>
            <a:endParaRPr lang="en-US" dirty="0"/>
          </a:p>
        </p:txBody>
      </p:sp>
    </p:spTree>
    <p:extLst>
      <p:ext uri="{BB962C8B-B14F-4D97-AF65-F5344CB8AC3E}">
        <p14:creationId xmlns:p14="http://schemas.microsoft.com/office/powerpoint/2010/main" val="417408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6/23/2021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‹Nº›</a:t>
            </a:fld>
            <a:endParaRPr lang="en-US" dirty="0"/>
          </a:p>
        </p:txBody>
      </p:sp>
    </p:spTree>
    <p:extLst>
      <p:ext uri="{BB962C8B-B14F-4D97-AF65-F5344CB8AC3E}">
        <p14:creationId xmlns:p14="http://schemas.microsoft.com/office/powerpoint/2010/main" val="112822357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3.png" /><Relationship Id="rId1" Type="http://schemas.openxmlformats.org/officeDocument/2006/relationships/slideLayout" Target="../slideLayouts/slideLayout1.xml" /><Relationship Id="rId5" Type="http://schemas.microsoft.com/office/2007/relationships/hdphoto" Target="../media/hdphoto2.wdp" /><Relationship Id="rId4" Type="http://schemas.openxmlformats.org/officeDocument/2006/relationships/image" Target="../media/image4.png" /></Relationships>
</file>

<file path=ppt/slides/_rels/slide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hyperlink" Target="https://www.cdc.gov/importation/pdf/DogPermitForm-508.pdf" TargetMode="External" /><Relationship Id="rId1" Type="http://schemas.openxmlformats.org/officeDocument/2006/relationships/slideLayout" Target="../slideLayouts/slideLayout2.xml" /><Relationship Id="rId6" Type="http://schemas.openxmlformats.org/officeDocument/2006/relationships/image" Target="../media/image6.png" /><Relationship Id="rId5" Type="http://schemas.openxmlformats.org/officeDocument/2006/relationships/hyperlink" Target="mailto:CDCanimalimports@cdc.gov" TargetMode="External" /><Relationship Id="rId4" Type="http://schemas.openxmlformats.org/officeDocument/2006/relationships/image" Target="../media/image9.png" /></Relationships>
</file>

<file path=ppt/slides/_rels/slide5.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hyperlink" Target="https://nam10.safelinks.protection.outlook.com/?url=https://www.cdc.gov/importation/bringing-an-animal-into-the-united-states/vaccine-certificate.html&amp;data=04|01|jennifer.guzman@ica.gov.co|e713b83ad55041749d5008d9335790e5|b7aeda0c64cd49d29a4d3062367432e3|1|0|637597273523185684|Unknown|TWFpbGZsb3d8eyJWIjoiMC4wLjAwMDAiLCJQIjoiV2luMzIiLCJBTiI6Ik1haWwiLCJXVCI6Mn0%3D|1000&amp;sdata=cw3Qvt/9Xt8ENG1bpFpggt9zDMwxkgL5NsYY1TPZGt4%3D&amp;reserved=0" TargetMode="External" /><Relationship Id="rId1" Type="http://schemas.openxmlformats.org/officeDocument/2006/relationships/slideLayout" Target="../slideLayouts/slideLayout2.xml" /><Relationship Id="rId5" Type="http://schemas.openxmlformats.org/officeDocument/2006/relationships/image" Target="../media/image6.png" /><Relationship Id="rId4" Type="http://schemas.microsoft.com/office/2007/relationships/hdphoto" Target="../media/hdphoto3.wdp" /></Relationships>
</file>

<file path=ppt/slides/_rels/slide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microsoft.com/office/2007/relationships/hdphoto" Target="../media/hdphoto4.wdp" /><Relationship Id="rId2" Type="http://schemas.openxmlformats.org/officeDocument/2006/relationships/image" Target="../media/image13.png" /><Relationship Id="rId1" Type="http://schemas.openxmlformats.org/officeDocument/2006/relationships/slideLayout" Target="../slideLayouts/slideLayout2.xml" /><Relationship Id="rId5" Type="http://schemas.microsoft.com/office/2007/relationships/hdphoto" Target="../media/hdphoto1.wdp" /><Relationship Id="rId4" Type="http://schemas.openxmlformats.org/officeDocument/2006/relationships/image" Target="../media/image3.pn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ndera Americana: imágenes, fotos de stock y vectores | Shutterstock"/>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929" b="92500" l="0" r="100000">
                        <a14:foregroundMark x1="8079" y1="20357" x2="8079" y2="20357"/>
                        <a14:foregroundMark x1="8618" y1="17857" x2="8618" y2="17857"/>
                        <a14:foregroundMark x1="2154" y1="20357" x2="2154" y2="20357"/>
                        <a14:foregroundMark x1="3232" y1="19643" x2="3232" y2="19643"/>
                        <a14:foregroundMark x1="14722" y1="19643" x2="14722" y2="19643"/>
                        <a14:foregroundMark x1="15978" y1="19286" x2="15978" y2="19286"/>
                        <a14:foregroundMark x1="22262" y1="23214" x2="22262" y2="23214"/>
                        <a14:foregroundMark x1="22801" y1="25714" x2="22083" y2="26071"/>
                        <a14:foregroundMark x1="21724" y1="26071" x2="21724" y2="26071"/>
                        <a14:foregroundMark x1="21544" y1="24643" x2="19210" y2="21786"/>
                        <a14:foregroundMark x1="1436" y1="83214" x2="36086" y2="62143"/>
                        <a14:foregroundMark x1="718" y1="78929" x2="8079" y2="68929"/>
                        <a14:foregroundMark x1="28007" y1="91071" x2="52244" y2="70000"/>
                        <a14:foregroundMark x1="33752" y1="91071" x2="33752" y2="91071"/>
                        <a14:foregroundMark x1="32675" y1="91786" x2="32675" y2="91786"/>
                        <a14:foregroundMark x1="52603" y1="89643" x2="71813" y2="77857"/>
                        <a14:foregroundMark x1="70557" y1="90000" x2="80431" y2="88929"/>
                        <a14:foregroundMark x1="70018" y1="91071" x2="70018" y2="91071"/>
                        <a14:foregroundMark x1="68223" y1="91071" x2="68223" y2="91071"/>
                        <a14:foregroundMark x1="80969" y1="90714" x2="80969" y2="90714"/>
                        <a14:foregroundMark x1="82226" y1="91071" x2="84919" y2="91071"/>
                        <a14:foregroundMark x1="84919" y1="90714" x2="84919" y2="90714"/>
                        <a14:foregroundMark x1="93537" y1="90714" x2="93537" y2="90714"/>
                        <a14:foregroundMark x1="31777" y1="37500" x2="31777" y2="37500"/>
                        <a14:foregroundMark x1="34111" y1="40000" x2="34111" y2="40000"/>
                        <a14:foregroundMark x1="35009" y1="40714" x2="35009" y2="40714"/>
                        <a14:foregroundMark x1="38600" y1="46429" x2="39138" y2="46429"/>
                        <a14:foregroundMark x1="41472" y1="46071" x2="41472" y2="46071"/>
                        <a14:foregroundMark x1="43447" y1="46071" x2="43447" y2="46071"/>
                        <a14:foregroundMark x1="7361" y1="18571" x2="7361" y2="18571"/>
                        <a14:foregroundMark x1="4668" y1="18929" x2="4668" y2="18929"/>
                      </a14:backgroundRemoval>
                    </a14:imgEffect>
                  </a14:imgLayer>
                </a14:imgProps>
              </a:ext>
              <a:ext uri="{28A0092B-C50C-407E-A947-70E740481C1C}">
                <a14:useLocalDpi xmlns:a14="http://schemas.microsoft.com/office/drawing/2010/main" val="0"/>
              </a:ext>
            </a:extLst>
          </a:blip>
          <a:srcRect b="8756"/>
          <a:stretch/>
        </p:blipFill>
        <p:spPr bwMode="auto">
          <a:xfrm flipV="1">
            <a:off x="0" y="0"/>
            <a:ext cx="12192000" cy="24334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Golden retriever cachorros niños y perros: una guía profesional para ayudar  a las familias que viven"/>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0" b="100000" l="8427" r="90000">
                        <a14:backgroundMark x1="40787" y1="2786" x2="46292" y2="2786"/>
                        <a14:backgroundMark x1="34831" y1="4039" x2="28652" y2="4875"/>
                        <a14:backgroundMark x1="26742" y1="7103" x2="25281" y2="10306"/>
                        <a14:backgroundMark x1="26742" y1="24652" x2="22472" y2="29805"/>
                        <a14:backgroundMark x1="38090" y1="96657" x2="47303" y2="79109"/>
                        <a14:backgroundMark x1="47191" y1="79387" x2="51011" y2="74373"/>
                        <a14:backgroundMark x1="51236" y1="73677" x2="57640" y2="63370"/>
                        <a14:backgroundMark x1="57640" y1="56546" x2="60674" y2="50418"/>
                        <a14:backgroundMark x1="60674" y1="50836" x2="63146" y2="49164"/>
                        <a14:backgroundMark x1="67753" y1="47772" x2="67753" y2="47772"/>
                        <a14:backgroundMark x1="72584" y1="35655" x2="72584" y2="35655"/>
                        <a14:backgroundMark x1="72022" y1="33148" x2="72022" y2="33148"/>
                        <a14:backgroundMark x1="71461" y1="28273" x2="71461" y2="28273"/>
                        <a14:backgroundMark x1="70449" y1="23538" x2="70449" y2="23538"/>
                        <a14:backgroundMark x1="70674" y1="22145" x2="70674" y2="22145"/>
                        <a14:backgroundMark x1="67303" y1="16852" x2="67303" y2="16852"/>
                        <a14:backgroundMark x1="65393" y1="14763" x2="65393" y2="14763"/>
                        <a14:backgroundMark x1="51798" y1="4596" x2="51798" y2="4596"/>
                        <a14:backgroundMark x1="56292" y1="6407" x2="57303" y2="7103"/>
                        <a14:backgroundMark x1="58652" y1="8774" x2="58652" y2="8774"/>
                        <a14:backgroundMark x1="60899" y1="10446" x2="60899" y2="10446"/>
                        <a14:backgroundMark x1="63258" y1="12813" x2="63258" y2="12813"/>
                        <a14:backgroundMark x1="63708" y1="12813" x2="63708" y2="12813"/>
                        <a14:backgroundMark x1="62247" y1="11281" x2="62247" y2="11281"/>
                      </a14:backgroundRemoval>
                    </a14:imgEffect>
                  </a14:imgLayer>
                </a14:imgProps>
              </a:ext>
              <a:ext uri="{28A0092B-C50C-407E-A947-70E740481C1C}">
                <a14:useLocalDpi xmlns:a14="http://schemas.microsoft.com/office/drawing/2010/main" val="0"/>
              </a:ext>
            </a:extLst>
          </a:blip>
          <a:srcRect l="21726" r="25301"/>
          <a:stretch/>
        </p:blipFill>
        <p:spPr bwMode="auto">
          <a:xfrm>
            <a:off x="0" y="706725"/>
            <a:ext cx="4364182" cy="5170373"/>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364182" y="2137749"/>
            <a:ext cx="7517478" cy="230832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CO" sz="4800" b="1" i="0" u="none" strike="noStrike" kern="0" cap="none" spc="0" normalizeH="0" baseline="0" noProof="0" dirty="0">
                <a:ln>
                  <a:noFill/>
                </a:ln>
                <a:solidFill>
                  <a:prstClr val="black"/>
                </a:solidFill>
                <a:effectLst/>
                <a:uLnTx/>
                <a:uFillTx/>
                <a:latin typeface="Arial Black" panose="020B0A04020102020204" pitchFamily="34" charset="0"/>
                <a:ea typeface="+mj-ea"/>
                <a:cs typeface="+mj-cs"/>
              </a:rPr>
              <a:t>REQUISITOS PARA VIAJE DE MASCOTAS A ESTADOS UNIDOS</a:t>
            </a:r>
            <a:endParaRPr kumimoji="0" lang="es-CO" sz="1400" b="0" i="0" u="none" strike="noStrike" kern="0" cap="none" spc="0" normalizeH="0" baseline="0" noProof="0" dirty="0">
              <a:ln>
                <a:noFill/>
              </a:ln>
              <a:solidFill>
                <a:sysClr val="windowText" lastClr="000000"/>
              </a:solidFill>
              <a:effectLst/>
              <a:uLnTx/>
              <a:uFillTx/>
            </a:endParaRPr>
          </a:p>
        </p:txBody>
      </p:sp>
      <p:sp>
        <p:nvSpPr>
          <p:cNvPr id="6" name="Subtítulo 2"/>
          <p:cNvSpPr>
            <a:spLocks noGrp="1"/>
          </p:cNvSpPr>
          <p:nvPr>
            <p:ph type="subTitle" idx="1"/>
          </p:nvPr>
        </p:nvSpPr>
        <p:spPr>
          <a:xfrm>
            <a:off x="3128357" y="6328205"/>
            <a:ext cx="9144000" cy="511233"/>
          </a:xfrm>
        </p:spPr>
        <p:txBody>
          <a:bodyPr/>
          <a:lstStyle/>
          <a:p>
            <a:r>
              <a:rPr lang="es-CO" dirty="0"/>
              <a:t>Dr. Gabriel Martínez </a:t>
            </a:r>
            <a:r>
              <a:rPr lang="es-CO" dirty="0" err="1"/>
              <a:t>Estupiñan</a:t>
            </a:r>
            <a:endParaRPr lang="es-CO" dirty="0"/>
          </a:p>
        </p:txBody>
      </p:sp>
    </p:spTree>
    <p:extLst>
      <p:ext uri="{BB962C8B-B14F-4D97-AF65-F5344CB8AC3E}">
        <p14:creationId xmlns:p14="http://schemas.microsoft.com/office/powerpoint/2010/main" val="612904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70809" y="1011825"/>
            <a:ext cx="10942318" cy="830997"/>
          </a:xfrm>
          <a:prstGeom prst="rect">
            <a:avLst/>
          </a:prstGeom>
          <a:noFill/>
        </p:spPr>
        <p:txBody>
          <a:bodyPr wrap="square" rtlCol="0">
            <a:spAutoFit/>
          </a:bodyPr>
          <a:lstStyle/>
          <a:p>
            <a:pPr algn="just"/>
            <a:r>
              <a:rPr lang="es-CO" sz="2400" b="1" dirty="0">
                <a:latin typeface="Arial Black" panose="020B0A04020102020204" pitchFamily="34" charset="0"/>
              </a:rPr>
              <a:t>¿Cuándo entra en vigencia los nuevos requisitos temporales emitidos por los CDC para el ingreso de perros a los EEUU?</a:t>
            </a:r>
          </a:p>
        </p:txBody>
      </p:sp>
      <p:pic>
        <p:nvPicPr>
          <p:cNvPr id="3" name="Imagen 2"/>
          <p:cNvPicPr>
            <a:picLocks noChangeAspect="1"/>
          </p:cNvPicPr>
          <p:nvPr/>
        </p:nvPicPr>
        <p:blipFill>
          <a:blip r:embed="rId2"/>
          <a:stretch>
            <a:fillRect/>
          </a:stretch>
        </p:blipFill>
        <p:spPr>
          <a:xfrm>
            <a:off x="752302" y="1943101"/>
            <a:ext cx="5524500" cy="4343400"/>
          </a:xfrm>
          <a:prstGeom prst="rect">
            <a:avLst/>
          </a:prstGeom>
        </p:spPr>
      </p:pic>
      <p:sp>
        <p:nvSpPr>
          <p:cNvPr id="4" name="Rectángulo 3"/>
          <p:cNvSpPr/>
          <p:nvPr/>
        </p:nvSpPr>
        <p:spPr>
          <a:xfrm>
            <a:off x="7265323" y="2549266"/>
            <a:ext cx="3564081" cy="1463040"/>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1" dirty="0">
                <a:solidFill>
                  <a:schemeClr val="tx1"/>
                </a:solidFill>
              </a:rPr>
              <a:t>A partir del 14 de Julio de 2021</a:t>
            </a:r>
          </a:p>
        </p:txBody>
      </p:sp>
      <p:cxnSp>
        <p:nvCxnSpPr>
          <p:cNvPr id="5" name="Conector recto de flecha 4"/>
          <p:cNvCxnSpPr/>
          <p:nvPr/>
        </p:nvCxnSpPr>
        <p:spPr>
          <a:xfrm flipV="1">
            <a:off x="3399905" y="3131157"/>
            <a:ext cx="3865418" cy="116378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6" name="Imagen 5"/>
          <p:cNvPicPr>
            <a:picLocks noChangeAspect="1"/>
          </p:cNvPicPr>
          <p:nvPr/>
        </p:nvPicPr>
        <p:blipFill>
          <a:blip r:embed="rId3"/>
          <a:stretch>
            <a:fillRect/>
          </a:stretch>
        </p:blipFill>
        <p:spPr>
          <a:xfrm>
            <a:off x="559551" y="260436"/>
            <a:ext cx="4705350" cy="628650"/>
          </a:xfrm>
          <a:prstGeom prst="rect">
            <a:avLst/>
          </a:prstGeom>
        </p:spPr>
      </p:pic>
    </p:spTree>
    <p:extLst>
      <p:ext uri="{BB962C8B-B14F-4D97-AF65-F5344CB8AC3E}">
        <p14:creationId xmlns:p14="http://schemas.microsoft.com/office/powerpoint/2010/main" val="1209050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71909" y="1299527"/>
            <a:ext cx="3225338" cy="923330"/>
          </a:xfrm>
          <a:prstGeom prst="rect">
            <a:avLst/>
          </a:prstGeom>
          <a:noFill/>
        </p:spPr>
        <p:txBody>
          <a:bodyPr wrap="square" rtlCol="0">
            <a:spAutoFit/>
          </a:bodyPr>
          <a:lstStyle/>
          <a:p>
            <a:pPr algn="just"/>
            <a:r>
              <a:rPr lang="es-CO" dirty="0"/>
              <a:t>Se realizó una categorización de países con riesgo sanitario de rabia por parte de los </a:t>
            </a:r>
            <a:r>
              <a:rPr lang="es-CO" b="1" dirty="0"/>
              <a:t>CDC</a:t>
            </a:r>
            <a:r>
              <a:rPr lang="es-CO" dirty="0"/>
              <a:t>. </a:t>
            </a:r>
          </a:p>
        </p:txBody>
      </p:sp>
      <p:pic>
        <p:nvPicPr>
          <p:cNvPr id="3" name="Imagen 2"/>
          <p:cNvPicPr>
            <a:picLocks noChangeAspect="1"/>
          </p:cNvPicPr>
          <p:nvPr/>
        </p:nvPicPr>
        <p:blipFill>
          <a:blip r:embed="rId2"/>
          <a:stretch>
            <a:fillRect/>
          </a:stretch>
        </p:blipFill>
        <p:spPr>
          <a:xfrm>
            <a:off x="938472" y="2378612"/>
            <a:ext cx="3492211" cy="3895158"/>
          </a:xfrm>
          <a:prstGeom prst="rect">
            <a:avLst/>
          </a:prstGeom>
          <a:ln w="28575">
            <a:solidFill>
              <a:srgbClr val="0070C0"/>
            </a:solidFill>
          </a:ln>
        </p:spPr>
      </p:pic>
      <p:sp>
        <p:nvSpPr>
          <p:cNvPr id="4" name="CuadroTexto 3"/>
          <p:cNvSpPr txBox="1"/>
          <p:nvPr/>
        </p:nvSpPr>
        <p:spPr>
          <a:xfrm>
            <a:off x="906085" y="6273770"/>
            <a:ext cx="3524598" cy="338554"/>
          </a:xfrm>
          <a:prstGeom prst="rect">
            <a:avLst/>
          </a:prstGeom>
          <a:noFill/>
        </p:spPr>
        <p:txBody>
          <a:bodyPr wrap="square" rtlCol="0">
            <a:spAutoFit/>
          </a:bodyPr>
          <a:lstStyle/>
          <a:p>
            <a:r>
              <a:rPr lang="es-CO" sz="800" b="1" dirty="0"/>
              <a:t>Extraído de: </a:t>
            </a:r>
            <a:r>
              <a:rPr lang="es-CO" sz="800" dirty="0"/>
              <a:t>https://www.cdc.gov/importation/bringing-an-animal-into-the-united-states/high-risk.html</a:t>
            </a:r>
          </a:p>
        </p:txBody>
      </p:sp>
      <p:pic>
        <p:nvPicPr>
          <p:cNvPr id="5" name="Imagen 4"/>
          <p:cNvPicPr>
            <a:picLocks noChangeAspect="1"/>
          </p:cNvPicPr>
          <p:nvPr/>
        </p:nvPicPr>
        <p:blipFill>
          <a:blip r:embed="rId3"/>
          <a:stretch>
            <a:fillRect/>
          </a:stretch>
        </p:blipFill>
        <p:spPr>
          <a:xfrm>
            <a:off x="559551" y="260436"/>
            <a:ext cx="4705350" cy="628650"/>
          </a:xfrm>
          <a:prstGeom prst="rect">
            <a:avLst/>
          </a:prstGeom>
        </p:spPr>
      </p:pic>
      <p:sp>
        <p:nvSpPr>
          <p:cNvPr id="6" name="Rectángulo 5"/>
          <p:cNvSpPr/>
          <p:nvPr/>
        </p:nvSpPr>
        <p:spPr>
          <a:xfrm>
            <a:off x="5925112" y="2378612"/>
            <a:ext cx="5062450" cy="3465522"/>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El </a:t>
            </a:r>
            <a:r>
              <a:rPr lang="en-US" b="1" dirty="0" err="1">
                <a:solidFill>
                  <a:schemeClr val="tx1"/>
                </a:solidFill>
              </a:rPr>
              <a:t>propietario</a:t>
            </a:r>
            <a:r>
              <a:rPr lang="en-US" dirty="0">
                <a:solidFill>
                  <a:schemeClr val="tx1"/>
                </a:solidFill>
              </a:rPr>
              <a:t> o </a:t>
            </a:r>
            <a:r>
              <a:rPr lang="en-US" b="1" dirty="0" err="1">
                <a:solidFill>
                  <a:schemeClr val="tx1"/>
                </a:solidFill>
              </a:rPr>
              <a:t>responsable</a:t>
            </a:r>
            <a:r>
              <a:rPr lang="en-US" dirty="0">
                <a:solidFill>
                  <a:schemeClr val="tx1"/>
                </a:solidFill>
              </a:rPr>
              <a:t> de la </a:t>
            </a:r>
            <a:r>
              <a:rPr lang="en-US" dirty="0" err="1">
                <a:solidFill>
                  <a:schemeClr val="tx1"/>
                </a:solidFill>
              </a:rPr>
              <a:t>mascota</a:t>
            </a:r>
            <a:r>
              <a:rPr lang="en-US" dirty="0">
                <a:solidFill>
                  <a:schemeClr val="tx1"/>
                </a:solidFill>
              </a:rPr>
              <a:t> </a:t>
            </a:r>
            <a:r>
              <a:rPr lang="es-CO" dirty="0">
                <a:solidFill>
                  <a:schemeClr val="tx1"/>
                </a:solidFill>
              </a:rPr>
              <a:t>deberá</a:t>
            </a:r>
            <a:r>
              <a:rPr lang="en-US" dirty="0">
                <a:solidFill>
                  <a:schemeClr val="tx1"/>
                </a:solidFill>
              </a:rPr>
              <a:t> </a:t>
            </a:r>
            <a:r>
              <a:rPr lang="en-US" dirty="0" err="1">
                <a:solidFill>
                  <a:schemeClr val="tx1"/>
                </a:solidFill>
              </a:rPr>
              <a:t>solicitar</a:t>
            </a:r>
            <a:r>
              <a:rPr lang="en-US" dirty="0">
                <a:solidFill>
                  <a:schemeClr val="tx1"/>
                </a:solidFill>
              </a:rPr>
              <a:t> el </a:t>
            </a:r>
            <a:r>
              <a:rPr lang="en-US" dirty="0" err="1">
                <a:solidFill>
                  <a:schemeClr val="tx1"/>
                </a:solidFill>
              </a:rPr>
              <a:t>permiso</a:t>
            </a:r>
            <a:r>
              <a:rPr lang="en-US" dirty="0">
                <a:solidFill>
                  <a:schemeClr val="tx1"/>
                </a:solidFill>
              </a:rPr>
              <a:t> al CDC </a:t>
            </a:r>
            <a:r>
              <a:rPr lang="en-US" dirty="0" err="1">
                <a:solidFill>
                  <a:schemeClr val="tx1"/>
                </a:solidFill>
              </a:rPr>
              <a:t>correspondiente</a:t>
            </a:r>
            <a:endParaRPr lang="en-US" dirty="0">
              <a:solidFill>
                <a:schemeClr val="tx1"/>
              </a:solidFill>
            </a:endParaRPr>
          </a:p>
          <a:p>
            <a:pPr algn="ctr"/>
            <a:endParaRPr lang="en-US" dirty="0">
              <a:solidFill>
                <a:schemeClr val="tx1"/>
              </a:solidFill>
            </a:endParaRPr>
          </a:p>
          <a:p>
            <a:pPr algn="ctr"/>
            <a:r>
              <a:rPr lang="en-US" dirty="0">
                <a:solidFill>
                  <a:schemeClr val="tx1"/>
                </a:solidFill>
              </a:rPr>
              <a:t> </a:t>
            </a:r>
            <a:r>
              <a:rPr lang="en-US" sz="3200" b="1" dirty="0">
                <a:solidFill>
                  <a:schemeClr val="tx1"/>
                </a:solidFill>
              </a:rPr>
              <a:t>30 </a:t>
            </a:r>
            <a:r>
              <a:rPr lang="en-US" sz="3200" b="1" dirty="0" err="1">
                <a:solidFill>
                  <a:schemeClr val="tx1"/>
                </a:solidFill>
              </a:rPr>
              <a:t>días</a:t>
            </a:r>
            <a:r>
              <a:rPr lang="en-US" sz="3200" b="1" dirty="0">
                <a:solidFill>
                  <a:schemeClr val="tx1"/>
                </a:solidFill>
              </a:rPr>
              <a:t> </a:t>
            </a:r>
            <a:r>
              <a:rPr lang="en-US" sz="3200" b="1" dirty="0" err="1">
                <a:solidFill>
                  <a:schemeClr val="tx1"/>
                </a:solidFill>
              </a:rPr>
              <a:t>hábiles</a:t>
            </a:r>
            <a:r>
              <a:rPr lang="en-US" sz="3200" b="1" dirty="0">
                <a:solidFill>
                  <a:schemeClr val="tx1"/>
                </a:solidFill>
              </a:rPr>
              <a:t> antes. </a:t>
            </a:r>
            <a:endParaRPr lang="es-CO" sz="3200" b="1" dirty="0">
              <a:solidFill>
                <a:schemeClr val="tx1"/>
              </a:solidFill>
            </a:endParaRPr>
          </a:p>
        </p:txBody>
      </p:sp>
      <p:sp>
        <p:nvSpPr>
          <p:cNvPr id="7" name="CuadroTexto 6"/>
          <p:cNvSpPr txBox="1"/>
          <p:nvPr/>
        </p:nvSpPr>
        <p:spPr>
          <a:xfrm>
            <a:off x="5544588" y="1224713"/>
            <a:ext cx="5823499" cy="830997"/>
          </a:xfrm>
          <a:prstGeom prst="rect">
            <a:avLst/>
          </a:prstGeom>
          <a:noFill/>
        </p:spPr>
        <p:txBody>
          <a:bodyPr wrap="square" rtlCol="0">
            <a:spAutoFit/>
          </a:bodyPr>
          <a:lstStyle/>
          <a:p>
            <a:pPr algn="just"/>
            <a:r>
              <a:rPr lang="es-CO" sz="2400" b="1" dirty="0">
                <a:latin typeface="Arial Black" panose="020B0A04020102020204" pitchFamily="34" charset="0"/>
              </a:rPr>
              <a:t>¿Cuándo se deberá solicitar el permiso al CDC correspondiente?</a:t>
            </a:r>
          </a:p>
        </p:txBody>
      </p:sp>
    </p:spTree>
    <p:extLst>
      <p:ext uri="{BB962C8B-B14F-4D97-AF65-F5344CB8AC3E}">
        <p14:creationId xmlns:p14="http://schemas.microsoft.com/office/powerpoint/2010/main" val="1097955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30980" y="895614"/>
            <a:ext cx="8096641" cy="584775"/>
          </a:xfrm>
          <a:prstGeom prst="rect">
            <a:avLst/>
          </a:prstGeom>
          <a:noFill/>
        </p:spPr>
        <p:txBody>
          <a:bodyPr wrap="square" rtlCol="0">
            <a:spAutoFit/>
          </a:bodyPr>
          <a:lstStyle/>
          <a:p>
            <a:r>
              <a:rPr lang="en-US" sz="3200" b="1" dirty="0">
                <a:latin typeface="Arial Black" panose="020B0A04020102020204" pitchFamily="34" charset="0"/>
              </a:rPr>
              <a:t>¿</a:t>
            </a:r>
            <a:r>
              <a:rPr lang="en-US" sz="3200" b="1" dirty="0" err="1">
                <a:latin typeface="Arial Black" panose="020B0A04020102020204" pitchFamily="34" charset="0"/>
              </a:rPr>
              <a:t>Cómo</a:t>
            </a:r>
            <a:r>
              <a:rPr lang="en-US" sz="3200" b="1" dirty="0">
                <a:latin typeface="Arial Black" panose="020B0A04020102020204" pitchFamily="34" charset="0"/>
              </a:rPr>
              <a:t> </a:t>
            </a:r>
            <a:r>
              <a:rPr lang="en-US" sz="3200" b="1" dirty="0" err="1">
                <a:latin typeface="Arial Black" panose="020B0A04020102020204" pitchFamily="34" charset="0"/>
              </a:rPr>
              <a:t>debo</a:t>
            </a:r>
            <a:r>
              <a:rPr lang="en-US" sz="3200" b="1" dirty="0">
                <a:latin typeface="Arial Black" panose="020B0A04020102020204" pitchFamily="34" charset="0"/>
              </a:rPr>
              <a:t> </a:t>
            </a:r>
            <a:r>
              <a:rPr lang="en-US" sz="3200" b="1" dirty="0" err="1">
                <a:latin typeface="Arial Black" panose="020B0A04020102020204" pitchFamily="34" charset="0"/>
              </a:rPr>
              <a:t>solicitar</a:t>
            </a:r>
            <a:r>
              <a:rPr lang="en-US" sz="3200" b="1" dirty="0">
                <a:latin typeface="Arial Black" panose="020B0A04020102020204" pitchFamily="34" charset="0"/>
              </a:rPr>
              <a:t> el </a:t>
            </a:r>
            <a:r>
              <a:rPr lang="en-US" sz="3200" b="1" dirty="0" err="1">
                <a:latin typeface="Arial Black" panose="020B0A04020102020204" pitchFamily="34" charset="0"/>
              </a:rPr>
              <a:t>permiso</a:t>
            </a:r>
            <a:r>
              <a:rPr lang="en-US" sz="3200" b="1" dirty="0">
                <a:latin typeface="Arial Black" panose="020B0A04020102020204" pitchFamily="34" charset="0"/>
              </a:rPr>
              <a:t>?</a:t>
            </a:r>
            <a:endParaRPr lang="es-CO" sz="3200" b="1" dirty="0">
              <a:latin typeface="Arial Black" panose="020B0A04020102020204" pitchFamily="34" charset="0"/>
            </a:endParaRPr>
          </a:p>
        </p:txBody>
      </p:sp>
      <p:sp>
        <p:nvSpPr>
          <p:cNvPr id="5" name="Elipse 4"/>
          <p:cNvSpPr/>
          <p:nvPr/>
        </p:nvSpPr>
        <p:spPr>
          <a:xfrm>
            <a:off x="1075533" y="1564141"/>
            <a:ext cx="739788" cy="7303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ysClr val="windowText" lastClr="000000"/>
                </a:solidFill>
              </a:rPr>
              <a:t>1</a:t>
            </a:r>
            <a:endParaRPr lang="es-CO" dirty="0">
              <a:solidFill>
                <a:sysClr val="windowText" lastClr="000000"/>
              </a:solidFill>
            </a:endParaRPr>
          </a:p>
        </p:txBody>
      </p:sp>
      <p:sp>
        <p:nvSpPr>
          <p:cNvPr id="6" name="Rectángulo 5"/>
          <p:cNvSpPr/>
          <p:nvPr/>
        </p:nvSpPr>
        <p:spPr>
          <a:xfrm>
            <a:off x="1815321" y="1744653"/>
            <a:ext cx="6378669" cy="369332"/>
          </a:xfrm>
          <a:prstGeom prst="rect">
            <a:avLst/>
          </a:prstGeom>
        </p:spPr>
        <p:txBody>
          <a:bodyPr wrap="none">
            <a:spAutoFit/>
          </a:bodyPr>
          <a:lstStyle/>
          <a:p>
            <a:r>
              <a:rPr lang="es-ES" dirty="0">
                <a:solidFill>
                  <a:srgbClr val="000000"/>
                </a:solidFill>
                <a:latin typeface="Arial" panose="020B0604020202020204" pitchFamily="34" charset="0"/>
              </a:rPr>
              <a:t>Para postularse, descargue y complete la siguiente solicitud:</a:t>
            </a:r>
            <a:endParaRPr lang="es-CO" dirty="0"/>
          </a:p>
        </p:txBody>
      </p:sp>
      <p:sp>
        <p:nvSpPr>
          <p:cNvPr id="7" name="Rectángulo 6"/>
          <p:cNvSpPr/>
          <p:nvPr/>
        </p:nvSpPr>
        <p:spPr>
          <a:xfrm>
            <a:off x="2119744" y="2043569"/>
            <a:ext cx="7215448" cy="400110"/>
          </a:xfrm>
          <a:prstGeom prst="rect">
            <a:avLst/>
          </a:prstGeom>
        </p:spPr>
        <p:txBody>
          <a:bodyPr wrap="square">
            <a:spAutoFit/>
          </a:bodyPr>
          <a:lstStyle/>
          <a:p>
            <a:r>
              <a:rPr lang="es-ES" sz="2000" dirty="0">
                <a:latin typeface="Arial" panose="020B0604020202020204" pitchFamily="34" charset="0"/>
                <a:hlinkClick r:id="rId2"/>
              </a:rPr>
              <a:t>https://www.cdc.gov/importation/pdf/DogPermitForm-508.pdf</a:t>
            </a:r>
            <a:r>
              <a:rPr lang="es-ES" sz="2000" dirty="0">
                <a:solidFill>
                  <a:srgbClr val="000000"/>
                </a:solidFill>
                <a:latin typeface="Arial" panose="020B0604020202020204" pitchFamily="34" charset="0"/>
              </a:rPr>
              <a:t>  </a:t>
            </a:r>
            <a:r>
              <a:rPr lang="es-ES" dirty="0">
                <a:solidFill>
                  <a:srgbClr val="000000"/>
                </a:solidFill>
                <a:latin typeface="Arial" panose="020B0604020202020204" pitchFamily="34" charset="0"/>
              </a:rPr>
              <a:t> </a:t>
            </a:r>
            <a:endParaRPr lang="es-CO" dirty="0"/>
          </a:p>
        </p:txBody>
      </p:sp>
      <p:pic>
        <p:nvPicPr>
          <p:cNvPr id="8" name="Imagen 7"/>
          <p:cNvPicPr>
            <a:picLocks noChangeAspect="1"/>
          </p:cNvPicPr>
          <p:nvPr/>
        </p:nvPicPr>
        <p:blipFill>
          <a:blip r:embed="rId3"/>
          <a:stretch>
            <a:fillRect/>
          </a:stretch>
        </p:blipFill>
        <p:spPr>
          <a:xfrm>
            <a:off x="2517768" y="2450314"/>
            <a:ext cx="2278675" cy="2949078"/>
          </a:xfrm>
          <a:prstGeom prst="rect">
            <a:avLst/>
          </a:prstGeom>
        </p:spPr>
      </p:pic>
      <p:pic>
        <p:nvPicPr>
          <p:cNvPr id="9" name="Imagen 8"/>
          <p:cNvPicPr>
            <a:picLocks noChangeAspect="1"/>
          </p:cNvPicPr>
          <p:nvPr/>
        </p:nvPicPr>
        <p:blipFill>
          <a:blip r:embed="rId4"/>
          <a:stretch>
            <a:fillRect/>
          </a:stretch>
        </p:blipFill>
        <p:spPr>
          <a:xfrm>
            <a:off x="4842231" y="2450314"/>
            <a:ext cx="2269326" cy="2949078"/>
          </a:xfrm>
          <a:prstGeom prst="rect">
            <a:avLst/>
          </a:prstGeom>
          <a:ln>
            <a:solidFill>
              <a:schemeClr val="tx1"/>
            </a:solidFill>
          </a:ln>
        </p:spPr>
      </p:pic>
      <p:sp>
        <p:nvSpPr>
          <p:cNvPr id="10" name="Elipse 9"/>
          <p:cNvSpPr/>
          <p:nvPr/>
        </p:nvSpPr>
        <p:spPr>
          <a:xfrm>
            <a:off x="1075533" y="5494978"/>
            <a:ext cx="739788" cy="730356"/>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solidFill>
                  <a:sysClr val="windowText" lastClr="000000"/>
                </a:solidFill>
              </a:rPr>
              <a:t>2</a:t>
            </a:r>
            <a:endParaRPr lang="es-CO" dirty="0">
              <a:solidFill>
                <a:sysClr val="windowText" lastClr="000000"/>
              </a:solidFill>
            </a:endParaRPr>
          </a:p>
        </p:txBody>
      </p:sp>
      <p:sp>
        <p:nvSpPr>
          <p:cNvPr id="11" name="CuadroTexto 10"/>
          <p:cNvSpPr txBox="1"/>
          <p:nvPr/>
        </p:nvSpPr>
        <p:spPr>
          <a:xfrm>
            <a:off x="1815321" y="5675490"/>
            <a:ext cx="547808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Se </a:t>
            </a:r>
            <a:r>
              <a:rPr lang="en-US" dirty="0" err="1">
                <a:latin typeface="Arial" panose="020B0604020202020204" pitchFamily="34" charset="0"/>
                <a:cs typeface="Arial" panose="020B0604020202020204" pitchFamily="34" charset="0"/>
              </a:rPr>
              <a:t>debe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enviar</a:t>
            </a:r>
            <a:r>
              <a:rPr lang="en-US" dirty="0">
                <a:latin typeface="Arial" panose="020B0604020202020204" pitchFamily="34" charset="0"/>
                <a:cs typeface="Arial" panose="020B0604020202020204" pitchFamily="34" charset="0"/>
              </a:rPr>
              <a:t> un </a:t>
            </a:r>
            <a:r>
              <a:rPr lang="en-US" dirty="0" err="1">
                <a:latin typeface="Arial" panose="020B0604020202020204" pitchFamily="34" charset="0"/>
                <a:cs typeface="Arial" panose="020B0604020202020204" pitchFamily="34" charset="0"/>
              </a:rPr>
              <a:t>correo</a:t>
            </a:r>
            <a:r>
              <a:rPr lang="en-US" dirty="0">
                <a:latin typeface="Arial" panose="020B0604020202020204" pitchFamily="34" charset="0"/>
                <a:cs typeface="Arial" panose="020B0604020202020204" pitchFamily="34" charset="0"/>
              </a:rPr>
              <a:t> al </a:t>
            </a:r>
            <a:r>
              <a:rPr lang="en-US" dirty="0" err="1">
                <a:latin typeface="Arial" panose="020B0604020202020204" pitchFamily="34" charset="0"/>
                <a:cs typeface="Arial" panose="020B0604020202020204" pitchFamily="34" charset="0"/>
              </a:rPr>
              <a:t>siguiente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destinatario</a:t>
            </a:r>
            <a:r>
              <a:rPr lang="en-US" dirty="0">
                <a:latin typeface="Arial" panose="020B0604020202020204" pitchFamily="34" charset="0"/>
                <a:cs typeface="Arial" panose="020B0604020202020204" pitchFamily="34" charset="0"/>
              </a:rPr>
              <a:t>: </a:t>
            </a:r>
            <a:endParaRPr lang="es-CO" dirty="0">
              <a:latin typeface="Arial" panose="020B0604020202020204" pitchFamily="34" charset="0"/>
              <a:cs typeface="Arial" panose="020B0604020202020204" pitchFamily="34" charset="0"/>
            </a:endParaRPr>
          </a:p>
        </p:txBody>
      </p:sp>
      <p:sp>
        <p:nvSpPr>
          <p:cNvPr id="12" name="Rectángulo 11"/>
          <p:cNvSpPr/>
          <p:nvPr/>
        </p:nvSpPr>
        <p:spPr>
          <a:xfrm>
            <a:off x="2119744" y="5995973"/>
            <a:ext cx="3857150" cy="400110"/>
          </a:xfrm>
          <a:prstGeom prst="rect">
            <a:avLst/>
          </a:prstGeom>
        </p:spPr>
        <p:txBody>
          <a:bodyPr wrap="square">
            <a:spAutoFit/>
          </a:bodyPr>
          <a:lstStyle/>
          <a:p>
            <a:r>
              <a:rPr lang="es-CO" sz="2000" dirty="0">
                <a:solidFill>
                  <a:srgbClr val="000000"/>
                </a:solidFill>
                <a:latin typeface="Arial" panose="020B0604020202020204" pitchFamily="34" charset="0"/>
              </a:rPr>
              <a:t> </a:t>
            </a:r>
            <a:r>
              <a:rPr lang="es-CO" sz="2000" dirty="0">
                <a:latin typeface="Arial" panose="020B0604020202020204" pitchFamily="34" charset="0"/>
                <a:hlinkClick r:id="rId5"/>
              </a:rPr>
              <a:t>CDCanimalimports@cdc.gov</a:t>
            </a:r>
            <a:endParaRPr lang="es-CO" sz="2000" dirty="0"/>
          </a:p>
        </p:txBody>
      </p:sp>
      <p:pic>
        <p:nvPicPr>
          <p:cNvPr id="13" name="Imagen 12"/>
          <p:cNvPicPr>
            <a:picLocks noChangeAspect="1"/>
          </p:cNvPicPr>
          <p:nvPr/>
        </p:nvPicPr>
        <p:blipFill>
          <a:blip r:embed="rId6"/>
          <a:stretch>
            <a:fillRect/>
          </a:stretch>
        </p:blipFill>
        <p:spPr>
          <a:xfrm>
            <a:off x="559551" y="260436"/>
            <a:ext cx="4705350" cy="628650"/>
          </a:xfrm>
          <a:prstGeom prst="rect">
            <a:avLst/>
          </a:prstGeom>
        </p:spPr>
      </p:pic>
    </p:spTree>
    <p:extLst>
      <p:ext uri="{BB962C8B-B14F-4D97-AF65-F5344CB8AC3E}">
        <p14:creationId xmlns:p14="http://schemas.microsoft.com/office/powerpoint/2010/main" val="24049214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939339" y="931179"/>
            <a:ext cx="8520545" cy="584775"/>
          </a:xfrm>
          <a:prstGeom prst="rect">
            <a:avLst/>
          </a:prstGeom>
          <a:noFill/>
        </p:spPr>
        <p:txBody>
          <a:bodyPr wrap="square" rtlCol="0">
            <a:spAutoFit/>
          </a:bodyPr>
          <a:lstStyle/>
          <a:p>
            <a:r>
              <a:rPr lang="en-US" sz="3200" b="1" dirty="0" err="1">
                <a:latin typeface="Arial Black" panose="020B0A04020102020204" pitchFamily="34" charset="0"/>
              </a:rPr>
              <a:t>Requisitos</a:t>
            </a:r>
            <a:r>
              <a:rPr lang="en-US" sz="3200" b="1" dirty="0">
                <a:latin typeface="Arial Black" panose="020B0A04020102020204" pitchFamily="34" charset="0"/>
              </a:rPr>
              <a:t> para </a:t>
            </a:r>
            <a:r>
              <a:rPr lang="en-US" sz="3200" b="1" dirty="0" err="1">
                <a:latin typeface="Arial Black" panose="020B0A04020102020204" pitchFamily="34" charset="0"/>
              </a:rPr>
              <a:t>solicitud</a:t>
            </a:r>
            <a:r>
              <a:rPr lang="en-US" sz="3200" b="1" dirty="0">
                <a:latin typeface="Arial Black" panose="020B0A04020102020204" pitchFamily="34" charset="0"/>
              </a:rPr>
              <a:t> del </a:t>
            </a:r>
            <a:r>
              <a:rPr lang="en-US" sz="3200" b="1" dirty="0" err="1">
                <a:latin typeface="Arial Black" panose="020B0A04020102020204" pitchFamily="34" charset="0"/>
              </a:rPr>
              <a:t>permiso</a:t>
            </a:r>
            <a:r>
              <a:rPr lang="en-US" sz="3200" b="1" dirty="0">
                <a:latin typeface="Arial Black" panose="020B0A04020102020204" pitchFamily="34" charset="0"/>
              </a:rPr>
              <a:t> </a:t>
            </a:r>
            <a:endParaRPr lang="es-CO" sz="3200" b="1" dirty="0">
              <a:latin typeface="Arial Black" panose="020B0A04020102020204" pitchFamily="34" charset="0"/>
            </a:endParaRPr>
          </a:p>
        </p:txBody>
      </p:sp>
      <p:sp>
        <p:nvSpPr>
          <p:cNvPr id="5" name="CuadroTexto 4"/>
          <p:cNvSpPr txBox="1"/>
          <p:nvPr/>
        </p:nvSpPr>
        <p:spPr>
          <a:xfrm>
            <a:off x="1826721" y="1502687"/>
            <a:ext cx="7298576" cy="4278094"/>
          </a:xfrm>
          <a:prstGeom prst="rect">
            <a:avLst/>
          </a:prstGeom>
          <a:noFill/>
        </p:spPr>
        <p:txBody>
          <a:bodyPr wrap="square" rtlCol="0">
            <a:spAutoFit/>
          </a:bodyPr>
          <a:lstStyle/>
          <a:p>
            <a:pPr marL="285750" indent="-285750" algn="just">
              <a:buFont typeface="Arial" panose="020B0604020202020204" pitchFamily="34" charset="0"/>
              <a:buChar char="•"/>
            </a:pPr>
            <a:r>
              <a:rPr lang="es-ES" sz="1700" dirty="0"/>
              <a:t>Los perros deben cumplir con los siguientes requisitos:</a:t>
            </a:r>
          </a:p>
          <a:p>
            <a:pPr marL="1200150" lvl="2" indent="-285750" algn="just">
              <a:buFont typeface="Arial" panose="020B0604020202020204" pitchFamily="34" charset="0"/>
              <a:buChar char="•"/>
            </a:pPr>
            <a:r>
              <a:rPr lang="es-ES" sz="1700" dirty="0"/>
              <a:t>Tener al menos 6 meses de edad, lo cual debe ser verificable. </a:t>
            </a:r>
          </a:p>
          <a:p>
            <a:pPr marL="1200150" lvl="2" indent="-285750" algn="just">
              <a:buFont typeface="Arial" panose="020B0604020202020204" pitchFamily="34" charset="0"/>
              <a:buChar char="•"/>
            </a:pPr>
            <a:r>
              <a:rPr lang="es-CO" sz="1700" dirty="0"/>
              <a:t>Tener microchip</a:t>
            </a:r>
          </a:p>
          <a:p>
            <a:pPr marL="1200150" lvl="2" indent="-285750" algn="just">
              <a:buFont typeface="Arial" panose="020B0604020202020204" pitchFamily="34" charset="0"/>
              <a:buChar char="•"/>
            </a:pPr>
            <a:r>
              <a:rPr lang="es-ES" sz="1700" dirty="0"/>
              <a:t>tener un certificado de vacunación contra la rabia válido (</a:t>
            </a:r>
            <a:r>
              <a:rPr lang="es-ES" sz="1700" dirty="0">
                <a:hlinkClick r:id="rId2"/>
              </a:rPr>
              <a:t>https://www.cdc.gov/importation/bringing-an-animal-into-the-united-states/vaccine-certificate.html</a:t>
            </a:r>
            <a:r>
              <a:rPr lang="es-ES" sz="1700" dirty="0"/>
              <a:t>) </a:t>
            </a:r>
          </a:p>
          <a:p>
            <a:pPr marL="1200150" lvl="2" indent="-285750" algn="just">
              <a:buFont typeface="Arial" panose="020B0604020202020204" pitchFamily="34" charset="0"/>
              <a:buChar char="•"/>
            </a:pPr>
            <a:r>
              <a:rPr lang="es-ES" sz="1700" dirty="0"/>
              <a:t>Si el perro fue vacunado fuera de los Estados Unidos debe tener un título serológico de rabia emitido por un laboratorio aprobado. Los títulos serológicos deben obtenerse de acuerdo con las recomendaciones de la Organización Mundial de Sanidad Animal (OIE). La prueba serológica deberá realizarse con un mínimo de 30 días después de la vacunación y al menos 3 meses antes de la entrada a los EEUU.</a:t>
            </a:r>
          </a:p>
          <a:p>
            <a:pPr marL="1200150" lvl="2" indent="-285750" algn="just">
              <a:buFont typeface="Arial" panose="020B0604020202020204" pitchFamily="34" charset="0"/>
              <a:buChar char="•"/>
            </a:pPr>
            <a:endParaRPr lang="es-ES" sz="1700" dirty="0"/>
          </a:p>
          <a:p>
            <a:pPr marL="285750" indent="-285750" algn="just">
              <a:buFont typeface="Arial" panose="020B0604020202020204" pitchFamily="34" charset="0"/>
              <a:buChar char="•"/>
            </a:pPr>
            <a:r>
              <a:rPr lang="es-ES" sz="1700" dirty="0"/>
              <a:t> El importador autorizado podrá recibir la aprobación para el ingreso de máximo 3 perros, durante un viaje.</a:t>
            </a:r>
          </a:p>
        </p:txBody>
      </p:sp>
      <p:sp>
        <p:nvSpPr>
          <p:cNvPr id="6" name="Rectángulo 5"/>
          <p:cNvSpPr/>
          <p:nvPr/>
        </p:nvSpPr>
        <p:spPr>
          <a:xfrm>
            <a:off x="720436" y="5888242"/>
            <a:ext cx="11091949" cy="584775"/>
          </a:xfrm>
          <a:prstGeom prst="rect">
            <a:avLst/>
          </a:prstGeom>
        </p:spPr>
        <p:txBody>
          <a:bodyPr wrap="square">
            <a:spAutoFit/>
          </a:bodyPr>
          <a:lstStyle/>
          <a:p>
            <a:r>
              <a:rPr lang="es-ES" sz="1600" b="1" dirty="0"/>
              <a:t>NOTA: </a:t>
            </a:r>
            <a:r>
              <a:rPr lang="es-ES" sz="1600" dirty="0"/>
              <a:t>Los resultados de la prueba son válidos por </a:t>
            </a:r>
            <a:r>
              <a:rPr lang="es-ES" sz="1600" b="1" dirty="0"/>
              <a:t>1 año</a:t>
            </a:r>
            <a:r>
              <a:rPr lang="es-ES" sz="1600" dirty="0"/>
              <a:t> y deben estar en el idioma </a:t>
            </a:r>
            <a:r>
              <a:rPr lang="es-ES" sz="1600" b="1" dirty="0"/>
              <a:t>inglés</a:t>
            </a:r>
            <a:r>
              <a:rPr lang="es-ES" sz="1600" dirty="0"/>
              <a:t> el país de destino o tener una traducción oficial. </a:t>
            </a:r>
            <a:endParaRPr lang="es-CO" sz="1600" dirty="0"/>
          </a:p>
        </p:txBody>
      </p:sp>
      <p:pic>
        <p:nvPicPr>
          <p:cNvPr id="7" name="Picture 2" descr="Golden Retriever Labrador Retriever Nova Scotia Duck Tolling Retriever  Puppy Dog breed, Puppy Sitting, mammal, carnivoran, pet png | PNGWin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100000" l="10870" r="90000">
                        <a14:backgroundMark x1="36957" y1="93293" x2="36957" y2="93293"/>
                        <a14:backgroundMark x1="52935" y1="93902" x2="52935" y2="93902"/>
                      </a14:backgroundRemoval>
                    </a14:imgEffect>
                  </a14:imgLayer>
                </a14:imgProps>
              </a:ext>
              <a:ext uri="{28A0092B-C50C-407E-A947-70E740481C1C}">
                <a14:useLocalDpi xmlns:a14="http://schemas.microsoft.com/office/drawing/2010/main" val="0"/>
              </a:ext>
            </a:extLst>
          </a:blip>
          <a:srcRect l="16183" r="21559"/>
          <a:stretch/>
        </p:blipFill>
        <p:spPr bwMode="auto">
          <a:xfrm>
            <a:off x="9459884" y="2194920"/>
            <a:ext cx="2504727" cy="3585861"/>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5"/>
          <a:stretch>
            <a:fillRect/>
          </a:stretch>
        </p:blipFill>
        <p:spPr>
          <a:xfrm>
            <a:off x="559551" y="260436"/>
            <a:ext cx="4705350" cy="628650"/>
          </a:xfrm>
          <a:prstGeom prst="rect">
            <a:avLst/>
          </a:prstGeom>
        </p:spPr>
      </p:pic>
    </p:spTree>
    <p:extLst>
      <p:ext uri="{BB962C8B-B14F-4D97-AF65-F5344CB8AC3E}">
        <p14:creationId xmlns:p14="http://schemas.microsoft.com/office/powerpoint/2010/main" val="3081261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05839" y="1041532"/>
            <a:ext cx="6957753" cy="584775"/>
          </a:xfrm>
          <a:prstGeom prst="rect">
            <a:avLst/>
          </a:prstGeom>
          <a:noFill/>
        </p:spPr>
        <p:txBody>
          <a:bodyPr wrap="square" rtlCol="0">
            <a:spAutoFit/>
          </a:bodyPr>
          <a:lstStyle/>
          <a:p>
            <a:r>
              <a:rPr lang="en-US" sz="3200" b="1" dirty="0" err="1">
                <a:latin typeface="Arial Black" panose="020B0A04020102020204" pitchFamily="34" charset="0"/>
              </a:rPr>
              <a:t>Puertos</a:t>
            </a:r>
            <a:r>
              <a:rPr lang="en-US" sz="3200" b="1" dirty="0">
                <a:latin typeface="Arial Black" panose="020B0A04020102020204" pitchFamily="34" charset="0"/>
              </a:rPr>
              <a:t> de entrada </a:t>
            </a:r>
            <a:r>
              <a:rPr lang="en-US" sz="3200" b="1" dirty="0" err="1">
                <a:latin typeface="Arial Black" panose="020B0A04020102020204" pitchFamily="34" charset="0"/>
              </a:rPr>
              <a:t>aprobados</a:t>
            </a:r>
            <a:endParaRPr lang="es-CO" sz="3200" b="1" dirty="0">
              <a:latin typeface="Arial Black" panose="020B0A04020102020204" pitchFamily="34" charset="0"/>
            </a:endParaRPr>
          </a:p>
        </p:txBody>
      </p:sp>
      <p:sp>
        <p:nvSpPr>
          <p:cNvPr id="5" name="Rectángulo 4"/>
          <p:cNvSpPr/>
          <p:nvPr/>
        </p:nvSpPr>
        <p:spPr>
          <a:xfrm>
            <a:off x="1086197" y="1778753"/>
            <a:ext cx="9687098" cy="1200329"/>
          </a:xfrm>
          <a:prstGeom prst="rect">
            <a:avLst/>
          </a:prstGeom>
        </p:spPr>
        <p:txBody>
          <a:bodyPr wrap="square">
            <a:spAutoFit/>
          </a:bodyPr>
          <a:lstStyle/>
          <a:p>
            <a:pPr algn="just"/>
            <a:r>
              <a:rPr lang="es-ES" b="0" i="0" dirty="0">
                <a:solidFill>
                  <a:srgbClr val="000000"/>
                </a:solidFill>
                <a:effectLst/>
                <a:latin typeface="Arial" panose="020B0604020202020204" pitchFamily="34" charset="0"/>
              </a:rPr>
              <a:t>Los </a:t>
            </a:r>
            <a:r>
              <a:rPr lang="es-ES" b="1" i="0" dirty="0">
                <a:solidFill>
                  <a:srgbClr val="000000"/>
                </a:solidFill>
                <a:effectLst/>
                <a:latin typeface="Arial" panose="020B0604020202020204" pitchFamily="34" charset="0"/>
              </a:rPr>
              <a:t>CDC</a:t>
            </a:r>
            <a:r>
              <a:rPr lang="es-ES" b="0" i="0" dirty="0">
                <a:solidFill>
                  <a:srgbClr val="000000"/>
                </a:solidFill>
                <a:effectLst/>
                <a:latin typeface="Arial" panose="020B0604020202020204" pitchFamily="34" charset="0"/>
              </a:rPr>
              <a:t> actualizará la lista de puertos de entrada aprobados a medida que estén disponibles. Actualmente está aprobado el </a:t>
            </a:r>
            <a:r>
              <a:rPr lang="es-ES" b="1" i="0" dirty="0">
                <a:solidFill>
                  <a:srgbClr val="000000"/>
                </a:solidFill>
                <a:effectLst/>
                <a:latin typeface="Arial" panose="020B0604020202020204" pitchFamily="34" charset="0"/>
              </a:rPr>
              <a:t>Aeropuerto internacional John F. Kennedy</a:t>
            </a:r>
            <a:r>
              <a:rPr lang="es-ES" b="0" i="0" dirty="0">
                <a:solidFill>
                  <a:srgbClr val="000000"/>
                </a:solidFill>
                <a:effectLst/>
                <a:latin typeface="Arial" panose="020B0604020202020204" pitchFamily="34" charset="0"/>
              </a:rPr>
              <a:t> en la ciudad de </a:t>
            </a:r>
            <a:r>
              <a:rPr lang="es-ES" b="1" i="0" dirty="0">
                <a:solidFill>
                  <a:srgbClr val="000000"/>
                </a:solidFill>
                <a:effectLst/>
                <a:latin typeface="Arial" panose="020B0604020202020204" pitchFamily="34" charset="0"/>
              </a:rPr>
              <a:t>Nueva York (JFK)</a:t>
            </a:r>
            <a:r>
              <a:rPr lang="es-ES" b="0" i="0" dirty="0">
                <a:solidFill>
                  <a:srgbClr val="000000"/>
                </a:solidFill>
                <a:effectLst/>
                <a:latin typeface="Arial" panose="020B0604020202020204" pitchFamily="34" charset="0"/>
              </a:rPr>
              <a:t>, por ser el único puerto que cuenta con instalaciones para el cuidado de animales vivos.</a:t>
            </a:r>
            <a:endParaRPr lang="es-CO" dirty="0"/>
          </a:p>
        </p:txBody>
      </p:sp>
      <p:pic>
        <p:nvPicPr>
          <p:cNvPr id="6" name="Imagen 5"/>
          <p:cNvPicPr>
            <a:picLocks noChangeAspect="1"/>
          </p:cNvPicPr>
          <p:nvPr/>
        </p:nvPicPr>
        <p:blipFill>
          <a:blip r:embed="rId2"/>
          <a:stretch>
            <a:fillRect/>
          </a:stretch>
        </p:blipFill>
        <p:spPr>
          <a:xfrm>
            <a:off x="3233267" y="3131528"/>
            <a:ext cx="5392957" cy="3468030"/>
          </a:xfrm>
          <a:prstGeom prst="rect">
            <a:avLst/>
          </a:prstGeom>
          <a:ln>
            <a:noFill/>
          </a:ln>
          <a:effectLst>
            <a:softEdge rad="112500"/>
          </a:effectLst>
        </p:spPr>
      </p:pic>
      <p:pic>
        <p:nvPicPr>
          <p:cNvPr id="7" name="Imagen 6"/>
          <p:cNvPicPr>
            <a:picLocks noChangeAspect="1"/>
          </p:cNvPicPr>
          <p:nvPr/>
        </p:nvPicPr>
        <p:blipFill>
          <a:blip r:embed="rId3"/>
          <a:stretch>
            <a:fillRect/>
          </a:stretch>
        </p:blipFill>
        <p:spPr>
          <a:xfrm>
            <a:off x="559551" y="260436"/>
            <a:ext cx="4705350" cy="628650"/>
          </a:xfrm>
          <a:prstGeom prst="rect">
            <a:avLst/>
          </a:prstGeom>
        </p:spPr>
      </p:pic>
    </p:spTree>
    <p:extLst>
      <p:ext uri="{BB962C8B-B14F-4D97-AF65-F5344CB8AC3E}">
        <p14:creationId xmlns:p14="http://schemas.microsoft.com/office/powerpoint/2010/main" val="4225313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6814" y="1174465"/>
            <a:ext cx="8154348" cy="461665"/>
          </a:xfrm>
          <a:prstGeom prst="rect">
            <a:avLst/>
          </a:prstGeom>
        </p:spPr>
        <p:txBody>
          <a:bodyPr wrap="none">
            <a:spAutoFit/>
          </a:bodyPr>
          <a:lstStyle/>
          <a:p>
            <a:r>
              <a:rPr lang="es-ES" sz="2400" b="1" dirty="0">
                <a:solidFill>
                  <a:srgbClr val="000000"/>
                </a:solidFill>
                <a:latin typeface="Arial Black" panose="020B0A04020102020204" pitchFamily="34" charset="0"/>
              </a:rPr>
              <a:t>¿Quién puede aplicar para solicitar el permiso?</a:t>
            </a:r>
            <a:endParaRPr lang="es-CO" sz="2400" b="1" dirty="0">
              <a:latin typeface="Arial Black" panose="020B0A04020102020204" pitchFamily="34" charset="0"/>
            </a:endParaRPr>
          </a:p>
        </p:txBody>
      </p:sp>
      <p:sp>
        <p:nvSpPr>
          <p:cNvPr id="5" name="CuadroTexto 4"/>
          <p:cNvSpPr txBox="1"/>
          <p:nvPr/>
        </p:nvSpPr>
        <p:spPr>
          <a:xfrm>
            <a:off x="1603144" y="1921509"/>
            <a:ext cx="8696325" cy="2585323"/>
          </a:xfrm>
          <a:prstGeom prst="rect">
            <a:avLst/>
          </a:prstGeom>
          <a:noFill/>
        </p:spPr>
        <p:txBody>
          <a:bodyPr wrap="square" rtlCol="0">
            <a:spAutoFit/>
          </a:bodyPr>
          <a:lstStyle/>
          <a:p>
            <a:pPr marL="285750" indent="-285750" algn="just">
              <a:buFont typeface="Arial" panose="020B0604020202020204" pitchFamily="34" charset="0"/>
              <a:buChar char="•"/>
            </a:pPr>
            <a:r>
              <a:rPr lang="es-ES" dirty="0">
                <a:solidFill>
                  <a:srgbClr val="000000"/>
                </a:solidFill>
                <a:latin typeface="Arial" panose="020B0604020202020204" pitchFamily="34" charset="0"/>
              </a:rPr>
              <a:t>Un empleado del gobierno de los EEUU con cambio permanente de puesto u órdenes de trabajo temporales.</a:t>
            </a:r>
          </a:p>
          <a:p>
            <a:pPr marL="285750" indent="-285750" algn="just">
              <a:buFont typeface="Arial" panose="020B0604020202020204" pitchFamily="34" charset="0"/>
              <a:buChar char="•"/>
            </a:pPr>
            <a:r>
              <a:rPr lang="es-ES" dirty="0">
                <a:solidFill>
                  <a:srgbClr val="000000"/>
                </a:solidFill>
                <a:latin typeface="Arial" panose="020B0604020202020204" pitchFamily="34" charset="0"/>
              </a:rPr>
              <a:t>Un ciudadano o un residente legal de los EEUU por ejemplo, que se muda a los Estados Unidos por motivos laborales o educativos. </a:t>
            </a:r>
          </a:p>
          <a:p>
            <a:pPr marL="285750" indent="-285750" algn="just">
              <a:buFont typeface="Arial" panose="020B0604020202020204" pitchFamily="34" charset="0"/>
              <a:buChar char="•"/>
            </a:pPr>
            <a:r>
              <a:rPr lang="es-ES" dirty="0">
                <a:solidFill>
                  <a:srgbClr val="000000"/>
                </a:solidFill>
                <a:latin typeface="Arial" panose="020B0604020202020204" pitchFamily="34" charset="0"/>
              </a:rPr>
              <a:t>El dueño de un perro de servicio entrenado para ayudar a una persona con discapacidad. </a:t>
            </a:r>
          </a:p>
          <a:p>
            <a:pPr marL="285750" indent="-285750" algn="just">
              <a:buFont typeface="Arial" panose="020B0604020202020204" pitchFamily="34" charset="0"/>
              <a:buChar char="•"/>
            </a:pPr>
            <a:r>
              <a:rPr lang="es-ES" dirty="0">
                <a:solidFill>
                  <a:srgbClr val="000000"/>
                </a:solidFill>
                <a:latin typeface="Arial" panose="020B0604020202020204" pitchFamily="34" charset="0"/>
              </a:rPr>
              <a:t>Importadores de perros para fines científicos, educativos o de exhibición, según se definen estos términos en 42 CFR 71.50, según el cumplimiento de la ley de buena fe. </a:t>
            </a:r>
            <a:endParaRPr lang="es-ES" b="0" i="0" dirty="0">
              <a:solidFill>
                <a:srgbClr val="000000"/>
              </a:solidFill>
              <a:effectLst/>
              <a:latin typeface="Calibri" panose="020F0502020204030204" pitchFamily="34" charset="0"/>
            </a:endParaRPr>
          </a:p>
        </p:txBody>
      </p:sp>
      <p:pic>
        <p:nvPicPr>
          <p:cNvPr id="6" name="Picture 2" descr="5 labores muy útiles de los perros de servicio - Hogarman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6592" y="4448643"/>
            <a:ext cx="3369427" cy="18953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6"/>
          <p:cNvPicPr>
            <a:picLocks noChangeAspect="1"/>
          </p:cNvPicPr>
          <p:nvPr/>
        </p:nvPicPr>
        <p:blipFill>
          <a:blip r:embed="rId3"/>
          <a:stretch>
            <a:fillRect/>
          </a:stretch>
        </p:blipFill>
        <p:spPr>
          <a:xfrm>
            <a:off x="559551" y="260436"/>
            <a:ext cx="4705350" cy="628650"/>
          </a:xfrm>
          <a:prstGeom prst="rect">
            <a:avLst/>
          </a:prstGeom>
        </p:spPr>
      </p:pic>
    </p:spTree>
    <p:extLst>
      <p:ext uri="{BB962C8B-B14F-4D97-AF65-F5344CB8AC3E}">
        <p14:creationId xmlns:p14="http://schemas.microsoft.com/office/powerpoint/2010/main" val="34535880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706814" y="1174465"/>
            <a:ext cx="10371044" cy="461665"/>
          </a:xfrm>
          <a:prstGeom prst="rect">
            <a:avLst/>
          </a:prstGeom>
        </p:spPr>
        <p:txBody>
          <a:bodyPr wrap="none">
            <a:spAutoFit/>
          </a:bodyPr>
          <a:lstStyle/>
          <a:p>
            <a:r>
              <a:rPr lang="es-ES" sz="2400" b="1" dirty="0">
                <a:latin typeface="Arial Black" panose="020B0A04020102020204" pitchFamily="34" charset="0"/>
              </a:rPr>
              <a:t>Los permisos de importación de perros NO se emitirán para:</a:t>
            </a:r>
            <a:endParaRPr lang="es-CO" sz="2400" b="1" dirty="0">
              <a:latin typeface="Arial Black" panose="020B0A04020102020204" pitchFamily="34" charset="0"/>
            </a:endParaRPr>
          </a:p>
        </p:txBody>
      </p:sp>
      <p:sp>
        <p:nvSpPr>
          <p:cNvPr id="5" name="CuadroTexto 4"/>
          <p:cNvSpPr txBox="1"/>
          <p:nvPr/>
        </p:nvSpPr>
        <p:spPr>
          <a:xfrm>
            <a:off x="1492134" y="2037270"/>
            <a:ext cx="8603673" cy="1200329"/>
          </a:xfrm>
          <a:prstGeom prst="rect">
            <a:avLst/>
          </a:prstGeom>
          <a:noFill/>
        </p:spPr>
        <p:txBody>
          <a:bodyPr wrap="square" rtlCol="0">
            <a:spAutoFit/>
          </a:bodyPr>
          <a:lstStyle/>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Perros destinados a otros fines, como adopción, reventa o transferencia de propiedad. </a:t>
            </a:r>
          </a:p>
          <a:p>
            <a:pPr marL="285750" indent="-285750" algn="just">
              <a:buFont typeface="Arial" panose="020B0604020202020204" pitchFamily="34" charset="0"/>
              <a:buChar char="•"/>
            </a:pPr>
            <a:r>
              <a:rPr lang="es-ES" dirty="0">
                <a:latin typeface="Arial" panose="020B0604020202020204" pitchFamily="34" charset="0"/>
                <a:cs typeface="Arial" panose="020B0604020202020204" pitchFamily="34" charset="0"/>
              </a:rPr>
              <a:t>Perros que acompañarán a los propietarios en viajes cortos hacia y desde países de alto riesgo.</a:t>
            </a:r>
          </a:p>
        </p:txBody>
      </p:sp>
      <p:sp>
        <p:nvSpPr>
          <p:cNvPr id="6" name="Rectángulo 5"/>
          <p:cNvSpPr/>
          <p:nvPr/>
        </p:nvSpPr>
        <p:spPr>
          <a:xfrm>
            <a:off x="1175555" y="3943631"/>
            <a:ext cx="9433562" cy="1200329"/>
          </a:xfrm>
          <a:prstGeom prst="rect">
            <a:avLst/>
          </a:prstGeom>
          <a:ln w="28575">
            <a:solidFill>
              <a:srgbClr val="92D050"/>
            </a:solidFill>
          </a:ln>
        </p:spPr>
        <p:txBody>
          <a:bodyPr wrap="square">
            <a:spAutoFit/>
          </a:bodyPr>
          <a:lstStyle/>
          <a:p>
            <a:pPr algn="just"/>
            <a:r>
              <a:rPr lang="es-ES" b="1" dirty="0">
                <a:solidFill>
                  <a:srgbClr val="000000"/>
                </a:solidFill>
                <a:latin typeface="Arial" panose="020B0604020202020204" pitchFamily="34" charset="0"/>
                <a:cs typeface="Arial" panose="020B0604020202020204" pitchFamily="34" charset="0"/>
              </a:rPr>
              <a:t>NOTA: </a:t>
            </a:r>
            <a:r>
              <a:rPr lang="es-ES" dirty="0">
                <a:solidFill>
                  <a:srgbClr val="000000"/>
                </a:solidFill>
                <a:latin typeface="Arial" panose="020B0604020202020204" pitchFamily="34" charset="0"/>
                <a:cs typeface="Arial" panose="020B0604020202020204" pitchFamily="34" charset="0"/>
              </a:rPr>
              <a:t>De acuerdo con las regulaciones del Departamento de Transporte de EEUU en 14 CFR parte 382, ​​los animales de apoyo emocional, los animales de consuelo, los animales de compañía y los animales de servicio en entrenamiento </a:t>
            </a:r>
            <a:r>
              <a:rPr lang="es-ES" b="1" dirty="0">
                <a:solidFill>
                  <a:srgbClr val="000000"/>
                </a:solidFill>
                <a:latin typeface="Arial" panose="020B0604020202020204" pitchFamily="34" charset="0"/>
                <a:cs typeface="Arial" panose="020B0604020202020204" pitchFamily="34" charset="0"/>
              </a:rPr>
              <a:t>NO</a:t>
            </a:r>
            <a:r>
              <a:rPr lang="es-ES" dirty="0">
                <a:solidFill>
                  <a:srgbClr val="000000"/>
                </a:solidFill>
                <a:latin typeface="Arial" panose="020B0604020202020204" pitchFamily="34" charset="0"/>
                <a:cs typeface="Arial" panose="020B0604020202020204" pitchFamily="34" charset="0"/>
              </a:rPr>
              <a:t> se consideran animales de servicio. </a:t>
            </a:r>
            <a:endParaRPr lang="es-CO"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2"/>
          <a:stretch>
            <a:fillRect/>
          </a:stretch>
        </p:blipFill>
        <p:spPr>
          <a:xfrm>
            <a:off x="559551" y="260436"/>
            <a:ext cx="4705350" cy="628650"/>
          </a:xfrm>
          <a:prstGeom prst="rect">
            <a:avLst/>
          </a:prstGeom>
        </p:spPr>
      </p:pic>
    </p:spTree>
    <p:extLst>
      <p:ext uri="{BB962C8B-B14F-4D97-AF65-F5344CB8AC3E}">
        <p14:creationId xmlns:p14="http://schemas.microsoft.com/office/powerpoint/2010/main" val="1893615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u personalidad influye en la personalidad de tu perro? | National  Geographic en Español"/>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71" b="100000" l="10000" r="91500"/>
                    </a14:imgEffect>
                  </a14:imgLayer>
                </a14:imgProps>
              </a:ext>
              <a:ext uri="{28A0092B-C50C-407E-A947-70E740481C1C}">
                <a14:useLocalDpi xmlns:a14="http://schemas.microsoft.com/office/drawing/2010/main" val="0"/>
              </a:ext>
            </a:extLst>
          </a:blip>
          <a:srcRect l="11682" r="10645"/>
          <a:stretch/>
        </p:blipFill>
        <p:spPr bwMode="auto">
          <a:xfrm>
            <a:off x="-315884" y="2836371"/>
            <a:ext cx="5918661" cy="390525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236124" y="2211184"/>
            <a:ext cx="7539644" cy="923330"/>
          </a:xfrm>
          <a:prstGeom prst="rect">
            <a:avLst/>
          </a:prstGeom>
          <a:noFill/>
        </p:spPr>
        <p:txBody>
          <a:bodyPr wrap="square" rtlCol="0">
            <a:spAutoFit/>
          </a:bodyPr>
          <a:lstStyle/>
          <a:p>
            <a:r>
              <a:rPr lang="en-US" sz="5400" dirty="0">
                <a:latin typeface="Arial Black" panose="020B0A04020102020204" pitchFamily="34" charset="0"/>
              </a:rPr>
              <a:t>¡</a:t>
            </a:r>
            <a:r>
              <a:rPr lang="en-US" sz="5400" dirty="0" err="1">
                <a:latin typeface="Arial Black" panose="020B0A04020102020204" pitchFamily="34" charset="0"/>
              </a:rPr>
              <a:t>Muchas</a:t>
            </a:r>
            <a:r>
              <a:rPr lang="en-US" sz="5400" dirty="0">
                <a:latin typeface="Arial Black" panose="020B0A04020102020204" pitchFamily="34" charset="0"/>
              </a:rPr>
              <a:t> Gracias!</a:t>
            </a:r>
            <a:endParaRPr lang="es-CO" sz="5400" dirty="0">
              <a:latin typeface="Arial Black" panose="020B0A04020102020204" pitchFamily="34" charset="0"/>
            </a:endParaRPr>
          </a:p>
        </p:txBody>
      </p:sp>
      <p:pic>
        <p:nvPicPr>
          <p:cNvPr id="6" name="Picture 4" descr="Bandera Americana: imágenes, fotos de stock y vectores | Shutterstock"/>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8929" b="92500" l="0" r="100000">
                        <a14:foregroundMark x1="8079" y1="20357" x2="8079" y2="20357"/>
                        <a14:foregroundMark x1="8618" y1="17857" x2="8618" y2="17857"/>
                        <a14:foregroundMark x1="2154" y1="20357" x2="2154" y2="20357"/>
                        <a14:foregroundMark x1="3232" y1="19643" x2="3232" y2="19643"/>
                        <a14:foregroundMark x1="14722" y1="19643" x2="14722" y2="19643"/>
                        <a14:foregroundMark x1="15978" y1="19286" x2="15978" y2="19286"/>
                        <a14:foregroundMark x1="22262" y1="23214" x2="22262" y2="23214"/>
                        <a14:foregroundMark x1="22801" y1="25714" x2="22083" y2="26071"/>
                        <a14:foregroundMark x1="21724" y1="26071" x2="21724" y2="26071"/>
                        <a14:foregroundMark x1="21544" y1="24643" x2="19210" y2="21786"/>
                        <a14:foregroundMark x1="1436" y1="83214" x2="36086" y2="62143"/>
                        <a14:foregroundMark x1="718" y1="78929" x2="8079" y2="68929"/>
                        <a14:foregroundMark x1="28007" y1="91071" x2="52244" y2="70000"/>
                        <a14:foregroundMark x1="33752" y1="91071" x2="33752" y2="91071"/>
                        <a14:foregroundMark x1="32675" y1="91786" x2="32675" y2="91786"/>
                        <a14:foregroundMark x1="52603" y1="89643" x2="71813" y2="77857"/>
                        <a14:foregroundMark x1="70557" y1="90000" x2="80431" y2="88929"/>
                        <a14:foregroundMark x1="70018" y1="91071" x2="70018" y2="91071"/>
                        <a14:foregroundMark x1="68223" y1="91071" x2="68223" y2="91071"/>
                        <a14:foregroundMark x1="80969" y1="90714" x2="80969" y2="90714"/>
                        <a14:foregroundMark x1="82226" y1="91071" x2="84919" y2="91071"/>
                        <a14:foregroundMark x1="84919" y1="90714" x2="84919" y2="90714"/>
                        <a14:foregroundMark x1="93537" y1="90714" x2="93537" y2="90714"/>
                        <a14:foregroundMark x1="31777" y1="37500" x2="31777" y2="37500"/>
                        <a14:foregroundMark x1="34111" y1="40000" x2="34111" y2="40000"/>
                        <a14:foregroundMark x1="35009" y1="40714" x2="35009" y2="40714"/>
                        <a14:foregroundMark x1="38600" y1="46429" x2="39138" y2="46429"/>
                        <a14:foregroundMark x1="41472" y1="46071" x2="41472" y2="46071"/>
                        <a14:foregroundMark x1="43447" y1="46071" x2="43447" y2="46071"/>
                        <a14:foregroundMark x1="7361" y1="18571" x2="7361" y2="18571"/>
                        <a14:foregroundMark x1="4668" y1="18929" x2="4668" y2="18929"/>
                      </a14:backgroundRemoval>
                    </a14:imgEffect>
                  </a14:imgLayer>
                </a14:imgProps>
              </a:ext>
              <a:ext uri="{28A0092B-C50C-407E-A947-70E740481C1C}">
                <a14:useLocalDpi xmlns:a14="http://schemas.microsoft.com/office/drawing/2010/main" val="0"/>
              </a:ext>
            </a:extLst>
          </a:blip>
          <a:srcRect b="8756"/>
          <a:stretch/>
        </p:blipFill>
        <p:spPr bwMode="auto">
          <a:xfrm flipV="1">
            <a:off x="0" y="0"/>
            <a:ext cx="12192000" cy="2433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083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theme1.xml><?xml version="1.0" encoding="utf-8"?>
<a:theme xmlns:a="http://schemas.openxmlformats.org/drawingml/2006/main" name="Tema ICA">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6FEDA3CB8E94804F806D323B6854C007" ma:contentTypeVersion="9" ma:contentTypeDescription="Crear nuevo documento." ma:contentTypeScope="" ma:versionID="551abcd7b52abb60616c28bee176dde5">
  <xsd:schema xmlns:xsd="http://www.w3.org/2001/XMLSchema" xmlns:xs="http://www.w3.org/2001/XMLSchema" xmlns:p="http://schemas.microsoft.com/office/2006/metadata/properties" xmlns:ns2="8e8e22fe-4198-4c93-872a-6b6dec0a4266" xmlns:ns3="d7f80cf4-2863-421f-9003-5cd9b982edd2" targetNamespace="http://schemas.microsoft.com/office/2006/metadata/properties" ma:root="true" ma:fieldsID="e2ab7a89db9e191b7d55f16386b2eff2" ns2:_="" ns3:_="">
    <xsd:import namespace="8e8e22fe-4198-4c93-872a-6b6dec0a4266"/>
    <xsd:import namespace="d7f80cf4-2863-421f-9003-5cd9b982edd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3:SharedWithUsers" minOccurs="0"/>
                <xsd:element ref="ns3:SharedWithDetail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8e22fe-4198-4c93-872a-6b6dec0a4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f80cf4-2863-421f-9003-5cd9b982edd2" elementFormDefault="qualified">
    <xsd:import namespace="http://schemas.microsoft.com/office/2006/documentManagement/types"/>
    <xsd:import namespace="http://schemas.microsoft.com/office/infopath/2007/PartnerControls"/>
    <xsd:element name="SharedWithUsers" ma:index="13"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F3DAFC-D103-4D92-8A6A-C2E093E4295C}">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D73EAD91-E2CC-4E15-8F0C-8C8E9F0D6990}">
  <ds:schemaRefs>
    <ds:schemaRef ds:uri="http://schemas.microsoft.com/office/2006/metadata/contentType"/>
    <ds:schemaRef ds:uri="http://schemas.microsoft.com/office/2006/metadata/properties/metaAttributes"/>
    <ds:schemaRef ds:uri="http://www.w3.org/2000/xmlns/"/>
    <ds:schemaRef ds:uri="http://www.w3.org/2001/XMLSchema"/>
    <ds:schemaRef ds:uri="8e8e22fe-4198-4c93-872a-6b6dec0a4266"/>
    <ds:schemaRef ds:uri="d7f80cf4-2863-421f-9003-5cd9b982edd2"/>
  </ds:schemaRefs>
</ds:datastoreItem>
</file>

<file path=customXml/itemProps3.xml><?xml version="1.0" encoding="utf-8"?>
<ds:datastoreItem xmlns:ds="http://schemas.openxmlformats.org/officeDocument/2006/customXml" ds:itemID="{595F5612-454C-455E-B812-442BAB3232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244</TotalTime>
  <Words>364</Words>
  <Application>Microsoft Office PowerPoint</Application>
  <PresentationFormat>Panorámica</PresentationFormat>
  <Paragraphs>38</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Tema 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Gustavo A.Torres Marin</dc:creator>
  <cp:lastModifiedBy>573116613520</cp:lastModifiedBy>
  <cp:revision>65</cp:revision>
  <dcterms:created xsi:type="dcterms:W3CDTF">2017-12-05T13:43:36Z</dcterms:created>
  <dcterms:modified xsi:type="dcterms:W3CDTF">2021-06-23T15:35:10Z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0x0101006FEDA3CB8E94804F806D323B6854C007</vt:lpwstr>
  </property>
</Properties>
</file>